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  <p:sldId id="262" r:id="rId4"/>
    <p:sldId id="261" r:id="rId5"/>
    <p:sldId id="260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798"/>
  </p:normalViewPr>
  <p:slideViewPr>
    <p:cSldViewPr snapToGrid="0">
      <p:cViewPr varScale="1">
        <p:scale>
          <a:sx n="114" d="100"/>
          <a:sy n="114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genia\Desktop\&#1053;&#1042;&#1054;7%202024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genia\Desktop\&#1053;&#1042;&#1054;7%202024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 три години'!$B$2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три години'!$A$3:$A$4</c:f>
              <c:strCache>
                <c:ptCount val="2"/>
                <c:pt idx="0">
                  <c:v>БЕЛ</c:v>
                </c:pt>
                <c:pt idx="1">
                  <c:v>М</c:v>
                </c:pt>
              </c:strCache>
            </c:strRef>
          </c:cat>
          <c:val>
            <c:numRef>
              <c:f>'в три години'!$B$3:$B$4</c:f>
              <c:numCache>
                <c:formatCode>General</c:formatCode>
                <c:ptCount val="2"/>
                <c:pt idx="0">
                  <c:v>53.6</c:v>
                </c:pt>
                <c:pt idx="1">
                  <c:v>35.32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6-4641-B348-3D1D3ED79D05}"/>
            </c:ext>
          </c:extLst>
        </c:ser>
        <c:ser>
          <c:idx val="1"/>
          <c:order val="1"/>
          <c:tx>
            <c:strRef>
              <c:f>'в три години'!$C$2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три години'!$A$3:$A$4</c:f>
              <c:strCache>
                <c:ptCount val="2"/>
                <c:pt idx="0">
                  <c:v>БЕЛ</c:v>
                </c:pt>
                <c:pt idx="1">
                  <c:v>М</c:v>
                </c:pt>
              </c:strCache>
            </c:strRef>
          </c:cat>
          <c:val>
            <c:numRef>
              <c:f>'в три години'!$C$3:$C$4</c:f>
              <c:numCache>
                <c:formatCode>General</c:formatCode>
                <c:ptCount val="2"/>
                <c:pt idx="0">
                  <c:v>55.04</c:v>
                </c:pt>
                <c:pt idx="1">
                  <c:v>35.29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6-4641-B348-3D1D3ED79D05}"/>
            </c:ext>
          </c:extLst>
        </c:ser>
        <c:ser>
          <c:idx val="2"/>
          <c:order val="2"/>
          <c:tx>
            <c:strRef>
              <c:f>'в три години'!$D$2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 три години'!$A$3:$A$4</c:f>
              <c:strCache>
                <c:ptCount val="2"/>
                <c:pt idx="0">
                  <c:v>БЕЛ</c:v>
                </c:pt>
                <c:pt idx="1">
                  <c:v>М</c:v>
                </c:pt>
              </c:strCache>
            </c:strRef>
          </c:cat>
          <c:val>
            <c:numRef>
              <c:f>'в три години'!$D$3:$D$4</c:f>
              <c:numCache>
                <c:formatCode>General</c:formatCode>
                <c:ptCount val="2"/>
                <c:pt idx="0">
                  <c:v>54.6</c:v>
                </c:pt>
                <c:pt idx="1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46-4641-B348-3D1D3ED79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6535360"/>
        <c:axId val="1366527136"/>
      </c:barChart>
      <c:catAx>
        <c:axId val="136653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366527136"/>
        <c:crosses val="autoZero"/>
        <c:auto val="1"/>
        <c:lblAlgn val="ctr"/>
        <c:lblOffset val="100"/>
        <c:noMultiLvlLbl val="0"/>
      </c:catAx>
      <c:valAx>
        <c:axId val="136652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36653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региони!$B$1</c:f>
              <c:strCache>
                <c:ptCount val="1"/>
                <c:pt idx="0">
                  <c:v>БЕЛ 2023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региони!$A$2:$A$29</c:f>
              <c:strCache>
                <c:ptCount val="28"/>
                <c:pt idx="0">
                  <c:v>СОФИЯ-ГРАД</c:v>
                </c:pt>
                <c:pt idx="1">
                  <c:v>ВАРНА</c:v>
                </c:pt>
                <c:pt idx="2">
                  <c:v>СМОЛЯН</c:v>
                </c:pt>
                <c:pt idx="3">
                  <c:v>РУСЕ</c:v>
                </c:pt>
                <c:pt idx="4">
                  <c:v>ГАБРОВО</c:v>
                </c:pt>
                <c:pt idx="5">
                  <c:v>БУРГАС</c:v>
                </c:pt>
                <c:pt idx="6">
                  <c:v>БЛАГОЕВГРАД</c:v>
                </c:pt>
                <c:pt idx="7">
                  <c:v>ПЛОВДИВ</c:v>
                </c:pt>
                <c:pt idx="8">
                  <c:v>ВЕЛИКО ТЪРНОВО</c:v>
                </c:pt>
                <c:pt idx="9">
                  <c:v>ПЕРНИК</c:v>
                </c:pt>
                <c:pt idx="10">
                  <c:v>КЮСТЕНДИЛ</c:v>
                </c:pt>
                <c:pt idx="11">
                  <c:v>СТАРА ЗАГОРА</c:v>
                </c:pt>
                <c:pt idx="12">
                  <c:v>ПАЗАРДЖИК</c:v>
                </c:pt>
                <c:pt idx="13">
                  <c:v>ТЪРГОВИЩЕ</c:v>
                </c:pt>
                <c:pt idx="14">
                  <c:v>МОНТАНА</c:v>
                </c:pt>
                <c:pt idx="15">
                  <c:v>ПЛЕВЕН</c:v>
                </c:pt>
                <c:pt idx="16">
                  <c:v>ЯМБОЛ</c:v>
                </c:pt>
                <c:pt idx="17">
                  <c:v>ХАСКОВО</c:v>
                </c:pt>
                <c:pt idx="18">
                  <c:v>СОФИЯ-ОБЛАСТ</c:v>
                </c:pt>
                <c:pt idx="19">
                  <c:v>ДОБРИЧ</c:v>
                </c:pt>
                <c:pt idx="20">
                  <c:v>ВРАЦА</c:v>
                </c:pt>
                <c:pt idx="21">
                  <c:v>ВИДИН</c:v>
                </c:pt>
                <c:pt idx="22">
                  <c:v>ШУМЕН</c:v>
                </c:pt>
                <c:pt idx="23">
                  <c:v>СИЛИСТРА</c:v>
                </c:pt>
                <c:pt idx="24">
                  <c:v>ЛОВЕЧ</c:v>
                </c:pt>
                <c:pt idx="25">
                  <c:v>РАЗГРАД</c:v>
                </c:pt>
                <c:pt idx="26">
                  <c:v>КЪРДЖАЛИ</c:v>
                </c:pt>
                <c:pt idx="27">
                  <c:v>СЛИВЕН</c:v>
                </c:pt>
              </c:strCache>
            </c:strRef>
          </c:cat>
          <c:val>
            <c:numRef>
              <c:f>региони!$B$2:$B$29</c:f>
            </c:numRef>
          </c:val>
          <c:smooth val="0"/>
          <c:extLst>
            <c:ext xmlns:c16="http://schemas.microsoft.com/office/drawing/2014/chart" uri="{C3380CC4-5D6E-409C-BE32-E72D297353CC}">
              <c16:uniqueId val="{00000000-FEBF-1D46-A45E-D2E91A72E3D4}"/>
            </c:ext>
          </c:extLst>
        </c:ser>
        <c:ser>
          <c:idx val="1"/>
          <c:order val="1"/>
          <c:tx>
            <c:strRef>
              <c:f>региони!$C$1</c:f>
              <c:strCache>
                <c:ptCount val="1"/>
                <c:pt idx="0">
                  <c:v>БЕЛ 2024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региони!$A$2:$A$29</c:f>
              <c:strCache>
                <c:ptCount val="28"/>
                <c:pt idx="0">
                  <c:v>СОФИЯ-ГРАД</c:v>
                </c:pt>
                <c:pt idx="1">
                  <c:v>ВАРНА</c:v>
                </c:pt>
                <c:pt idx="2">
                  <c:v>СМОЛЯН</c:v>
                </c:pt>
                <c:pt idx="3">
                  <c:v>РУСЕ</c:v>
                </c:pt>
                <c:pt idx="4">
                  <c:v>ГАБРОВО</c:v>
                </c:pt>
                <c:pt idx="5">
                  <c:v>БУРГАС</c:v>
                </c:pt>
                <c:pt idx="6">
                  <c:v>БЛАГОЕВГРАД</c:v>
                </c:pt>
                <c:pt idx="7">
                  <c:v>ПЛОВДИВ</c:v>
                </c:pt>
                <c:pt idx="8">
                  <c:v>ВЕЛИКО ТЪРНОВО</c:v>
                </c:pt>
                <c:pt idx="9">
                  <c:v>ПЕРНИК</c:v>
                </c:pt>
                <c:pt idx="10">
                  <c:v>КЮСТЕНДИЛ</c:v>
                </c:pt>
                <c:pt idx="11">
                  <c:v>СТАРА ЗАГОРА</c:v>
                </c:pt>
                <c:pt idx="12">
                  <c:v>ПАЗАРДЖИК</c:v>
                </c:pt>
                <c:pt idx="13">
                  <c:v>ТЪРГОВИЩЕ</c:v>
                </c:pt>
                <c:pt idx="14">
                  <c:v>МОНТАНА</c:v>
                </c:pt>
                <c:pt idx="15">
                  <c:v>ПЛЕВЕН</c:v>
                </c:pt>
                <c:pt idx="16">
                  <c:v>ЯМБОЛ</c:v>
                </c:pt>
                <c:pt idx="17">
                  <c:v>ХАСКОВО</c:v>
                </c:pt>
                <c:pt idx="18">
                  <c:v>СОФИЯ-ОБЛАСТ</c:v>
                </c:pt>
                <c:pt idx="19">
                  <c:v>ДОБРИЧ</c:v>
                </c:pt>
                <c:pt idx="20">
                  <c:v>ВРАЦА</c:v>
                </c:pt>
                <c:pt idx="21">
                  <c:v>ВИДИН</c:v>
                </c:pt>
                <c:pt idx="22">
                  <c:v>ШУМЕН</c:v>
                </c:pt>
                <c:pt idx="23">
                  <c:v>СИЛИСТРА</c:v>
                </c:pt>
                <c:pt idx="24">
                  <c:v>ЛОВЕЧ</c:v>
                </c:pt>
                <c:pt idx="25">
                  <c:v>РАЗГРАД</c:v>
                </c:pt>
                <c:pt idx="26">
                  <c:v>КЪРДЖАЛИ</c:v>
                </c:pt>
                <c:pt idx="27">
                  <c:v>СЛИВЕН</c:v>
                </c:pt>
              </c:strCache>
            </c:strRef>
          </c:cat>
          <c:val>
            <c:numRef>
              <c:f>региони!$C$2:$C$29</c:f>
              <c:numCache>
                <c:formatCode>#\ ###\ ##0.00</c:formatCode>
                <c:ptCount val="28"/>
                <c:pt idx="0">
                  <c:v>65.16</c:v>
                </c:pt>
                <c:pt idx="1">
                  <c:v>60.24</c:v>
                </c:pt>
                <c:pt idx="2">
                  <c:v>59.95</c:v>
                </c:pt>
                <c:pt idx="3">
                  <c:v>56.91</c:v>
                </c:pt>
                <c:pt idx="4">
                  <c:v>55.62</c:v>
                </c:pt>
                <c:pt idx="5">
                  <c:v>54.95</c:v>
                </c:pt>
                <c:pt idx="6">
                  <c:v>54.88</c:v>
                </c:pt>
                <c:pt idx="7">
                  <c:v>54.42</c:v>
                </c:pt>
                <c:pt idx="8">
                  <c:v>53.83</c:v>
                </c:pt>
                <c:pt idx="9">
                  <c:v>53.32</c:v>
                </c:pt>
                <c:pt idx="10">
                  <c:v>51.83</c:v>
                </c:pt>
                <c:pt idx="11">
                  <c:v>49.66</c:v>
                </c:pt>
                <c:pt idx="12">
                  <c:v>49.47</c:v>
                </c:pt>
                <c:pt idx="13">
                  <c:v>49.27</c:v>
                </c:pt>
                <c:pt idx="14">
                  <c:v>49.24</c:v>
                </c:pt>
                <c:pt idx="15">
                  <c:v>49.1</c:v>
                </c:pt>
                <c:pt idx="16">
                  <c:v>48.68</c:v>
                </c:pt>
                <c:pt idx="17">
                  <c:v>48.55</c:v>
                </c:pt>
                <c:pt idx="18">
                  <c:v>48.46</c:v>
                </c:pt>
                <c:pt idx="19">
                  <c:v>48.35</c:v>
                </c:pt>
                <c:pt idx="20">
                  <c:v>47.51</c:v>
                </c:pt>
                <c:pt idx="21">
                  <c:v>47.45</c:v>
                </c:pt>
                <c:pt idx="22">
                  <c:v>46.97</c:v>
                </c:pt>
                <c:pt idx="23">
                  <c:v>45.62</c:v>
                </c:pt>
                <c:pt idx="24">
                  <c:v>45.59</c:v>
                </c:pt>
                <c:pt idx="25">
                  <c:v>45.48</c:v>
                </c:pt>
                <c:pt idx="26">
                  <c:v>44.73</c:v>
                </c:pt>
                <c:pt idx="27">
                  <c:v>40.619999999999997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BF-1D46-A45E-D2E91A72E3D4}"/>
            </c:ext>
          </c:extLst>
        </c:ser>
        <c:ser>
          <c:idx val="2"/>
          <c:order val="2"/>
          <c:tx>
            <c:strRef>
              <c:f>региони!$D$1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региони!$A$2:$A$29</c:f>
              <c:strCache>
                <c:ptCount val="28"/>
                <c:pt idx="0">
                  <c:v>СОФИЯ-ГРАД</c:v>
                </c:pt>
                <c:pt idx="1">
                  <c:v>ВАРНА</c:v>
                </c:pt>
                <c:pt idx="2">
                  <c:v>СМОЛЯН</c:v>
                </c:pt>
                <c:pt idx="3">
                  <c:v>РУСЕ</c:v>
                </c:pt>
                <c:pt idx="4">
                  <c:v>ГАБРОВО</c:v>
                </c:pt>
                <c:pt idx="5">
                  <c:v>БУРГАС</c:v>
                </c:pt>
                <c:pt idx="6">
                  <c:v>БЛАГОЕВГРАД</c:v>
                </c:pt>
                <c:pt idx="7">
                  <c:v>ПЛОВДИВ</c:v>
                </c:pt>
                <c:pt idx="8">
                  <c:v>ВЕЛИКО ТЪРНОВО</c:v>
                </c:pt>
                <c:pt idx="9">
                  <c:v>ПЕРНИК</c:v>
                </c:pt>
                <c:pt idx="10">
                  <c:v>КЮСТЕНДИЛ</c:v>
                </c:pt>
                <c:pt idx="11">
                  <c:v>СТАРА ЗАГОРА</c:v>
                </c:pt>
                <c:pt idx="12">
                  <c:v>ПАЗАРДЖИК</c:v>
                </c:pt>
                <c:pt idx="13">
                  <c:v>ТЪРГОВИЩЕ</c:v>
                </c:pt>
                <c:pt idx="14">
                  <c:v>МОНТАНА</c:v>
                </c:pt>
                <c:pt idx="15">
                  <c:v>ПЛЕВЕН</c:v>
                </c:pt>
                <c:pt idx="16">
                  <c:v>ЯМБОЛ</c:v>
                </c:pt>
                <c:pt idx="17">
                  <c:v>ХАСКОВО</c:v>
                </c:pt>
                <c:pt idx="18">
                  <c:v>СОФИЯ-ОБЛАСТ</c:v>
                </c:pt>
                <c:pt idx="19">
                  <c:v>ДОБРИЧ</c:v>
                </c:pt>
                <c:pt idx="20">
                  <c:v>ВРАЦА</c:v>
                </c:pt>
                <c:pt idx="21">
                  <c:v>ВИДИН</c:v>
                </c:pt>
                <c:pt idx="22">
                  <c:v>ШУМЕН</c:v>
                </c:pt>
                <c:pt idx="23">
                  <c:v>СИЛИСТРА</c:v>
                </c:pt>
                <c:pt idx="24">
                  <c:v>ЛОВЕЧ</c:v>
                </c:pt>
                <c:pt idx="25">
                  <c:v>РАЗГРАД</c:v>
                </c:pt>
                <c:pt idx="26">
                  <c:v>КЪРДЖАЛИ</c:v>
                </c:pt>
                <c:pt idx="27">
                  <c:v>СЛИВЕН</c:v>
                </c:pt>
              </c:strCache>
            </c:strRef>
          </c:cat>
          <c:val>
            <c:numRef>
              <c:f>региони!$D$2:$D$29</c:f>
            </c:numRef>
          </c:val>
          <c:smooth val="0"/>
          <c:extLst>
            <c:ext xmlns:c16="http://schemas.microsoft.com/office/drawing/2014/chart" uri="{C3380CC4-5D6E-409C-BE32-E72D297353CC}">
              <c16:uniqueId val="{00000002-FEBF-1D46-A45E-D2E91A72E3D4}"/>
            </c:ext>
          </c:extLst>
        </c:ser>
        <c:ser>
          <c:idx val="3"/>
          <c:order val="3"/>
          <c:tx>
            <c:strRef>
              <c:f>региони!$E$1</c:f>
              <c:strCache>
                <c:ptCount val="1"/>
                <c:pt idx="0">
                  <c:v>М 2023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региони!$A$2:$A$29</c:f>
              <c:strCache>
                <c:ptCount val="28"/>
                <c:pt idx="0">
                  <c:v>СОФИЯ-ГРАД</c:v>
                </c:pt>
                <c:pt idx="1">
                  <c:v>ВАРНА</c:v>
                </c:pt>
                <c:pt idx="2">
                  <c:v>СМОЛЯН</c:v>
                </c:pt>
                <c:pt idx="3">
                  <c:v>РУСЕ</c:v>
                </c:pt>
                <c:pt idx="4">
                  <c:v>ГАБРОВО</c:v>
                </c:pt>
                <c:pt idx="5">
                  <c:v>БУРГАС</c:v>
                </c:pt>
                <c:pt idx="6">
                  <c:v>БЛАГОЕВГРАД</c:v>
                </c:pt>
                <c:pt idx="7">
                  <c:v>ПЛОВДИВ</c:v>
                </c:pt>
                <c:pt idx="8">
                  <c:v>ВЕЛИКО ТЪРНОВО</c:v>
                </c:pt>
                <c:pt idx="9">
                  <c:v>ПЕРНИК</c:v>
                </c:pt>
                <c:pt idx="10">
                  <c:v>КЮСТЕНДИЛ</c:v>
                </c:pt>
                <c:pt idx="11">
                  <c:v>СТАРА ЗАГОРА</c:v>
                </c:pt>
                <c:pt idx="12">
                  <c:v>ПАЗАРДЖИК</c:v>
                </c:pt>
                <c:pt idx="13">
                  <c:v>ТЪРГОВИЩЕ</c:v>
                </c:pt>
                <c:pt idx="14">
                  <c:v>МОНТАНА</c:v>
                </c:pt>
                <c:pt idx="15">
                  <c:v>ПЛЕВЕН</c:v>
                </c:pt>
                <c:pt idx="16">
                  <c:v>ЯМБОЛ</c:v>
                </c:pt>
                <c:pt idx="17">
                  <c:v>ХАСКОВО</c:v>
                </c:pt>
                <c:pt idx="18">
                  <c:v>СОФИЯ-ОБЛАСТ</c:v>
                </c:pt>
                <c:pt idx="19">
                  <c:v>ДОБРИЧ</c:v>
                </c:pt>
                <c:pt idx="20">
                  <c:v>ВРАЦА</c:v>
                </c:pt>
                <c:pt idx="21">
                  <c:v>ВИДИН</c:v>
                </c:pt>
                <c:pt idx="22">
                  <c:v>ШУМЕН</c:v>
                </c:pt>
                <c:pt idx="23">
                  <c:v>СИЛИСТРА</c:v>
                </c:pt>
                <c:pt idx="24">
                  <c:v>ЛОВЕЧ</c:v>
                </c:pt>
                <c:pt idx="25">
                  <c:v>РАЗГРАД</c:v>
                </c:pt>
                <c:pt idx="26">
                  <c:v>КЪРДЖАЛИ</c:v>
                </c:pt>
                <c:pt idx="27">
                  <c:v>СЛИВЕН</c:v>
                </c:pt>
              </c:strCache>
            </c:strRef>
          </c:cat>
          <c:val>
            <c:numRef>
              <c:f>региони!$E$2:$E$29</c:f>
            </c:numRef>
          </c:val>
          <c:smooth val="0"/>
          <c:extLst>
            <c:ext xmlns:c16="http://schemas.microsoft.com/office/drawing/2014/chart" uri="{C3380CC4-5D6E-409C-BE32-E72D297353CC}">
              <c16:uniqueId val="{00000003-FEBF-1D46-A45E-D2E91A72E3D4}"/>
            </c:ext>
          </c:extLst>
        </c:ser>
        <c:ser>
          <c:idx val="4"/>
          <c:order val="4"/>
          <c:tx>
            <c:strRef>
              <c:f>региони!$F$1</c:f>
              <c:strCache>
                <c:ptCount val="1"/>
                <c:pt idx="0">
                  <c:v>М 2024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региони!$A$2:$A$29</c:f>
              <c:strCache>
                <c:ptCount val="28"/>
                <c:pt idx="0">
                  <c:v>СОФИЯ-ГРАД</c:v>
                </c:pt>
                <c:pt idx="1">
                  <c:v>ВАРНА</c:v>
                </c:pt>
                <c:pt idx="2">
                  <c:v>СМОЛЯН</c:v>
                </c:pt>
                <c:pt idx="3">
                  <c:v>РУСЕ</c:v>
                </c:pt>
                <c:pt idx="4">
                  <c:v>ГАБРОВО</c:v>
                </c:pt>
                <c:pt idx="5">
                  <c:v>БУРГАС</c:v>
                </c:pt>
                <c:pt idx="6">
                  <c:v>БЛАГОЕВГРАД</c:v>
                </c:pt>
                <c:pt idx="7">
                  <c:v>ПЛОВДИВ</c:v>
                </c:pt>
                <c:pt idx="8">
                  <c:v>ВЕЛИКО ТЪРНОВО</c:v>
                </c:pt>
                <c:pt idx="9">
                  <c:v>ПЕРНИК</c:v>
                </c:pt>
                <c:pt idx="10">
                  <c:v>КЮСТЕНДИЛ</c:v>
                </c:pt>
                <c:pt idx="11">
                  <c:v>СТАРА ЗАГОРА</c:v>
                </c:pt>
                <c:pt idx="12">
                  <c:v>ПАЗАРДЖИК</c:v>
                </c:pt>
                <c:pt idx="13">
                  <c:v>ТЪРГОВИЩЕ</c:v>
                </c:pt>
                <c:pt idx="14">
                  <c:v>МОНТАНА</c:v>
                </c:pt>
                <c:pt idx="15">
                  <c:v>ПЛЕВЕН</c:v>
                </c:pt>
                <c:pt idx="16">
                  <c:v>ЯМБОЛ</c:v>
                </c:pt>
                <c:pt idx="17">
                  <c:v>ХАСКОВО</c:v>
                </c:pt>
                <c:pt idx="18">
                  <c:v>СОФИЯ-ОБЛАСТ</c:v>
                </c:pt>
                <c:pt idx="19">
                  <c:v>ДОБРИЧ</c:v>
                </c:pt>
                <c:pt idx="20">
                  <c:v>ВРАЦА</c:v>
                </c:pt>
                <c:pt idx="21">
                  <c:v>ВИДИН</c:v>
                </c:pt>
                <c:pt idx="22">
                  <c:v>ШУМЕН</c:v>
                </c:pt>
                <c:pt idx="23">
                  <c:v>СИЛИСТРА</c:v>
                </c:pt>
                <c:pt idx="24">
                  <c:v>ЛОВЕЧ</c:v>
                </c:pt>
                <c:pt idx="25">
                  <c:v>РАЗГРАД</c:v>
                </c:pt>
                <c:pt idx="26">
                  <c:v>КЪРДЖАЛИ</c:v>
                </c:pt>
                <c:pt idx="27">
                  <c:v>СЛИВЕН</c:v>
                </c:pt>
              </c:strCache>
            </c:strRef>
          </c:cat>
          <c:val>
            <c:numRef>
              <c:f>региони!$F$2:$F$29</c:f>
              <c:numCache>
                <c:formatCode>#\ ###\ ##0.00</c:formatCode>
                <c:ptCount val="28"/>
                <c:pt idx="0">
                  <c:v>54.73</c:v>
                </c:pt>
                <c:pt idx="1">
                  <c:v>51.28</c:v>
                </c:pt>
                <c:pt idx="2">
                  <c:v>44.26</c:v>
                </c:pt>
                <c:pt idx="3">
                  <c:v>42.3</c:v>
                </c:pt>
                <c:pt idx="4">
                  <c:v>38.590000000000003</c:v>
                </c:pt>
                <c:pt idx="5">
                  <c:v>45.3</c:v>
                </c:pt>
                <c:pt idx="6">
                  <c:v>41.1</c:v>
                </c:pt>
                <c:pt idx="7">
                  <c:v>42.54</c:v>
                </c:pt>
                <c:pt idx="8">
                  <c:v>39.33</c:v>
                </c:pt>
                <c:pt idx="9">
                  <c:v>35.659999999999997</c:v>
                </c:pt>
                <c:pt idx="10">
                  <c:v>35.75</c:v>
                </c:pt>
                <c:pt idx="11">
                  <c:v>39.36</c:v>
                </c:pt>
                <c:pt idx="12">
                  <c:v>37.53</c:v>
                </c:pt>
                <c:pt idx="13">
                  <c:v>41.36</c:v>
                </c:pt>
                <c:pt idx="14">
                  <c:v>35.200000000000003</c:v>
                </c:pt>
                <c:pt idx="15">
                  <c:v>36.31</c:v>
                </c:pt>
                <c:pt idx="16">
                  <c:v>40.39</c:v>
                </c:pt>
                <c:pt idx="17">
                  <c:v>36.840000000000003</c:v>
                </c:pt>
                <c:pt idx="18">
                  <c:v>35.06</c:v>
                </c:pt>
                <c:pt idx="19">
                  <c:v>33.79</c:v>
                </c:pt>
                <c:pt idx="20">
                  <c:v>31.4</c:v>
                </c:pt>
                <c:pt idx="21">
                  <c:v>31.28</c:v>
                </c:pt>
                <c:pt idx="22">
                  <c:v>35.159999999999997</c:v>
                </c:pt>
                <c:pt idx="23">
                  <c:v>34.22</c:v>
                </c:pt>
                <c:pt idx="24">
                  <c:v>34.86</c:v>
                </c:pt>
                <c:pt idx="25">
                  <c:v>33.93</c:v>
                </c:pt>
                <c:pt idx="26">
                  <c:v>36.799999999999997</c:v>
                </c:pt>
                <c:pt idx="27">
                  <c:v>31.74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EBF-1D46-A45E-D2E91A72E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0615200"/>
        <c:axId val="1510894592"/>
      </c:lineChart>
      <c:catAx>
        <c:axId val="151061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10894592"/>
        <c:crosses val="autoZero"/>
        <c:auto val="1"/>
        <c:lblAlgn val="ctr"/>
        <c:lblOffset val="100"/>
        <c:noMultiLvlLbl val="0"/>
      </c:catAx>
      <c:valAx>
        <c:axId val="151089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#\ 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1061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'региони (2)'!$B$1</c:f>
              <c:strCache>
                <c:ptCount val="1"/>
                <c:pt idx="0">
                  <c:v>БЕЛ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'региони (2)'!$A$2:$A$29</c:f>
              <c:strCache>
                <c:ptCount val="28"/>
                <c:pt idx="0">
                  <c:v>ЯМБОЛ</c:v>
                </c:pt>
                <c:pt idx="1">
                  <c:v>ТЪРГОВИЩЕ</c:v>
                </c:pt>
                <c:pt idx="2">
                  <c:v>ШУМЕН</c:v>
                </c:pt>
                <c:pt idx="3">
                  <c:v>ПАЗАРДЖИК</c:v>
                </c:pt>
                <c:pt idx="4">
                  <c:v>БЛАГОЕВГРАД</c:v>
                </c:pt>
                <c:pt idx="5">
                  <c:v>КЮСТЕНДИЛ</c:v>
                </c:pt>
                <c:pt idx="6">
                  <c:v>ВЕЛИКО ТЪРНОВО</c:v>
                </c:pt>
                <c:pt idx="7">
                  <c:v>БУРГАС</c:v>
                </c:pt>
                <c:pt idx="8">
                  <c:v>КЪРДЖАЛИ</c:v>
                </c:pt>
                <c:pt idx="9">
                  <c:v>ПЛЕВЕН</c:v>
                </c:pt>
                <c:pt idx="10">
                  <c:v>ВАРНА</c:v>
                </c:pt>
                <c:pt idx="11">
                  <c:v>МОНТАНА</c:v>
                </c:pt>
                <c:pt idx="12">
                  <c:v>ГАБРОВО</c:v>
                </c:pt>
                <c:pt idx="13">
                  <c:v>ВИДИН</c:v>
                </c:pt>
                <c:pt idx="14">
                  <c:v>СИЛИСТРА</c:v>
                </c:pt>
                <c:pt idx="15">
                  <c:v>РАЗГРАД</c:v>
                </c:pt>
                <c:pt idx="16">
                  <c:v>СОФИЯ-ОБЛАСТ</c:v>
                </c:pt>
                <c:pt idx="17">
                  <c:v>РУСЕ</c:v>
                </c:pt>
                <c:pt idx="18">
                  <c:v>СОФИЯ-ГРАД</c:v>
                </c:pt>
                <c:pt idx="19">
                  <c:v>ЛОВЕЧ</c:v>
                </c:pt>
                <c:pt idx="20">
                  <c:v>СЛИВЕН</c:v>
                </c:pt>
                <c:pt idx="21">
                  <c:v>ПЛОВДИВ</c:v>
                </c:pt>
                <c:pt idx="22">
                  <c:v>ХАСКОВО</c:v>
                </c:pt>
                <c:pt idx="23">
                  <c:v>СМОЛЯН</c:v>
                </c:pt>
                <c:pt idx="24">
                  <c:v>СТАРА ЗАГОРА</c:v>
                </c:pt>
                <c:pt idx="25">
                  <c:v>ДОБРИЧ</c:v>
                </c:pt>
                <c:pt idx="26">
                  <c:v>ВРАЦА</c:v>
                </c:pt>
                <c:pt idx="27">
                  <c:v>ПЕРНИК</c:v>
                </c:pt>
              </c:strCache>
            </c:strRef>
          </c:cat>
          <c:val>
            <c:numRef>
              <c:f>'региони (2)'!$B$2:$B$29</c:f>
            </c:numRef>
          </c:val>
          <c:extLst>
            <c:ext xmlns:c16="http://schemas.microsoft.com/office/drawing/2014/chart" uri="{C3380CC4-5D6E-409C-BE32-E72D297353CC}">
              <c16:uniqueId val="{00000000-640B-D64C-8814-F65A4B2FFDE0}"/>
            </c:ext>
          </c:extLst>
        </c:ser>
        <c:ser>
          <c:idx val="1"/>
          <c:order val="1"/>
          <c:tx>
            <c:strRef>
              <c:f>'региони (2)'!$C$1</c:f>
              <c:strCache>
                <c:ptCount val="1"/>
                <c:pt idx="0">
                  <c:v>БЕЛ 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'региони (2)'!$A$2:$A$29</c:f>
              <c:strCache>
                <c:ptCount val="28"/>
                <c:pt idx="0">
                  <c:v>ЯМБОЛ</c:v>
                </c:pt>
                <c:pt idx="1">
                  <c:v>ТЪРГОВИЩЕ</c:v>
                </c:pt>
                <c:pt idx="2">
                  <c:v>ШУМЕН</c:v>
                </c:pt>
                <c:pt idx="3">
                  <c:v>ПАЗАРДЖИК</c:v>
                </c:pt>
                <c:pt idx="4">
                  <c:v>БЛАГОЕВГРАД</c:v>
                </c:pt>
                <c:pt idx="5">
                  <c:v>КЮСТЕНДИЛ</c:v>
                </c:pt>
                <c:pt idx="6">
                  <c:v>ВЕЛИКО ТЪРНОВО</c:v>
                </c:pt>
                <c:pt idx="7">
                  <c:v>БУРГАС</c:v>
                </c:pt>
                <c:pt idx="8">
                  <c:v>КЪРДЖАЛИ</c:v>
                </c:pt>
                <c:pt idx="9">
                  <c:v>ПЛЕВЕН</c:v>
                </c:pt>
                <c:pt idx="10">
                  <c:v>ВАРНА</c:v>
                </c:pt>
                <c:pt idx="11">
                  <c:v>МОНТАНА</c:v>
                </c:pt>
                <c:pt idx="12">
                  <c:v>ГАБРОВО</c:v>
                </c:pt>
                <c:pt idx="13">
                  <c:v>ВИДИН</c:v>
                </c:pt>
                <c:pt idx="14">
                  <c:v>СИЛИСТРА</c:v>
                </c:pt>
                <c:pt idx="15">
                  <c:v>РАЗГРАД</c:v>
                </c:pt>
                <c:pt idx="16">
                  <c:v>СОФИЯ-ОБЛАСТ</c:v>
                </c:pt>
                <c:pt idx="17">
                  <c:v>РУСЕ</c:v>
                </c:pt>
                <c:pt idx="18">
                  <c:v>СОФИЯ-ГРАД</c:v>
                </c:pt>
                <c:pt idx="19">
                  <c:v>ЛОВЕЧ</c:v>
                </c:pt>
                <c:pt idx="20">
                  <c:v>СЛИВЕН</c:v>
                </c:pt>
                <c:pt idx="21">
                  <c:v>ПЛОВДИВ</c:v>
                </c:pt>
                <c:pt idx="22">
                  <c:v>ХАСКОВО</c:v>
                </c:pt>
                <c:pt idx="23">
                  <c:v>СМОЛЯН</c:v>
                </c:pt>
                <c:pt idx="24">
                  <c:v>СТАРА ЗАГОРА</c:v>
                </c:pt>
                <c:pt idx="25">
                  <c:v>ДОБРИЧ</c:v>
                </c:pt>
                <c:pt idx="26">
                  <c:v>ВРАЦА</c:v>
                </c:pt>
                <c:pt idx="27">
                  <c:v>ПЕРНИК</c:v>
                </c:pt>
              </c:strCache>
            </c:strRef>
          </c:cat>
          <c:val>
            <c:numRef>
              <c:f>'региони (2)'!$C$2:$C$29</c:f>
            </c:numRef>
          </c:val>
          <c:extLst>
            <c:ext xmlns:c16="http://schemas.microsoft.com/office/drawing/2014/chart" uri="{C3380CC4-5D6E-409C-BE32-E72D297353CC}">
              <c16:uniqueId val="{00000001-640B-D64C-8814-F65A4B2FFDE0}"/>
            </c:ext>
          </c:extLst>
        </c:ser>
        <c:ser>
          <c:idx val="2"/>
          <c:order val="2"/>
          <c:tx>
            <c:strRef>
              <c:f>'региони (2)'!$D$1</c:f>
              <c:strCache>
                <c:ptCount val="1"/>
                <c:pt idx="0">
                  <c:v>БЕЛ разлика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'региони (2)'!$A$2:$A$29</c:f>
              <c:strCache>
                <c:ptCount val="28"/>
                <c:pt idx="0">
                  <c:v>ЯМБОЛ</c:v>
                </c:pt>
                <c:pt idx="1">
                  <c:v>ТЪРГОВИЩЕ</c:v>
                </c:pt>
                <c:pt idx="2">
                  <c:v>ШУМЕН</c:v>
                </c:pt>
                <c:pt idx="3">
                  <c:v>ПАЗАРДЖИК</c:v>
                </c:pt>
                <c:pt idx="4">
                  <c:v>БЛАГОЕВГРАД</c:v>
                </c:pt>
                <c:pt idx="5">
                  <c:v>КЮСТЕНДИЛ</c:v>
                </c:pt>
                <c:pt idx="6">
                  <c:v>ВЕЛИКО ТЪРНОВО</c:v>
                </c:pt>
                <c:pt idx="7">
                  <c:v>БУРГАС</c:v>
                </c:pt>
                <c:pt idx="8">
                  <c:v>КЪРДЖАЛИ</c:v>
                </c:pt>
                <c:pt idx="9">
                  <c:v>ПЛЕВЕН</c:v>
                </c:pt>
                <c:pt idx="10">
                  <c:v>ВАРНА</c:v>
                </c:pt>
                <c:pt idx="11">
                  <c:v>МОНТАНА</c:v>
                </c:pt>
                <c:pt idx="12">
                  <c:v>ГАБРОВО</c:v>
                </c:pt>
                <c:pt idx="13">
                  <c:v>ВИДИН</c:v>
                </c:pt>
                <c:pt idx="14">
                  <c:v>СИЛИСТРА</c:v>
                </c:pt>
                <c:pt idx="15">
                  <c:v>РАЗГРАД</c:v>
                </c:pt>
                <c:pt idx="16">
                  <c:v>СОФИЯ-ОБЛАСТ</c:v>
                </c:pt>
                <c:pt idx="17">
                  <c:v>РУСЕ</c:v>
                </c:pt>
                <c:pt idx="18">
                  <c:v>СОФИЯ-ГРАД</c:v>
                </c:pt>
                <c:pt idx="19">
                  <c:v>ЛОВЕЧ</c:v>
                </c:pt>
                <c:pt idx="20">
                  <c:v>СЛИВЕН</c:v>
                </c:pt>
                <c:pt idx="21">
                  <c:v>ПЛОВДИВ</c:v>
                </c:pt>
                <c:pt idx="22">
                  <c:v>ХАСКОВО</c:v>
                </c:pt>
                <c:pt idx="23">
                  <c:v>СМОЛЯН</c:v>
                </c:pt>
                <c:pt idx="24">
                  <c:v>СТАРА ЗАГОРА</c:v>
                </c:pt>
                <c:pt idx="25">
                  <c:v>ДОБРИЧ</c:v>
                </c:pt>
                <c:pt idx="26">
                  <c:v>ВРАЦА</c:v>
                </c:pt>
                <c:pt idx="27">
                  <c:v>ПЕРНИК</c:v>
                </c:pt>
              </c:strCache>
            </c:strRef>
          </c:cat>
          <c:val>
            <c:numRef>
              <c:f>'региони (2)'!$D$2:$D$29</c:f>
              <c:numCache>
                <c:formatCode>#,##0.00</c:formatCode>
                <c:ptCount val="28"/>
                <c:pt idx="0">
                  <c:v>4.25</c:v>
                </c:pt>
                <c:pt idx="1">
                  <c:v>1.5700000000000003</c:v>
                </c:pt>
                <c:pt idx="2">
                  <c:v>1.8599999999999994</c:v>
                </c:pt>
                <c:pt idx="3">
                  <c:v>1.4299999999999997</c:v>
                </c:pt>
                <c:pt idx="4">
                  <c:v>0.74000000000000199</c:v>
                </c:pt>
                <c:pt idx="5">
                  <c:v>0.92000000000000171</c:v>
                </c:pt>
                <c:pt idx="6">
                  <c:v>0.25</c:v>
                </c:pt>
                <c:pt idx="7">
                  <c:v>0.10999999999999943</c:v>
                </c:pt>
                <c:pt idx="8">
                  <c:v>0.39999999999999858</c:v>
                </c:pt>
                <c:pt idx="9">
                  <c:v>-0.47999999999999687</c:v>
                </c:pt>
                <c:pt idx="10">
                  <c:v>-0.93999999999999773</c:v>
                </c:pt>
                <c:pt idx="11">
                  <c:v>0.19000000000000483</c:v>
                </c:pt>
                <c:pt idx="12">
                  <c:v>0.39999999999999858</c:v>
                </c:pt>
                <c:pt idx="13">
                  <c:v>1.5400000000000063</c:v>
                </c:pt>
                <c:pt idx="14">
                  <c:v>-0.19000000000000483</c:v>
                </c:pt>
                <c:pt idx="15">
                  <c:v>-0.8300000000000054</c:v>
                </c:pt>
                <c:pt idx="16">
                  <c:v>0.35999999999999943</c:v>
                </c:pt>
                <c:pt idx="17">
                  <c:v>-0.28000000000000114</c:v>
                </c:pt>
                <c:pt idx="18">
                  <c:v>-1.9399999999999977</c:v>
                </c:pt>
                <c:pt idx="19">
                  <c:v>-1.2399999999999949</c:v>
                </c:pt>
                <c:pt idx="20">
                  <c:v>-0.32000000000000028</c:v>
                </c:pt>
                <c:pt idx="21">
                  <c:v>-1.1700000000000017</c:v>
                </c:pt>
                <c:pt idx="22">
                  <c:v>0.39999999999999858</c:v>
                </c:pt>
                <c:pt idx="23">
                  <c:v>-1.5999999999999943</c:v>
                </c:pt>
                <c:pt idx="24">
                  <c:v>-1.2800000000000011</c:v>
                </c:pt>
                <c:pt idx="25">
                  <c:v>-1.2899999999999991</c:v>
                </c:pt>
                <c:pt idx="26">
                  <c:v>-1.5300000000000011</c:v>
                </c:pt>
                <c:pt idx="27">
                  <c:v>-3.4699999999999989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0B-D64C-8814-F65A4B2FFDE0}"/>
            </c:ext>
          </c:extLst>
        </c:ser>
        <c:ser>
          <c:idx val="3"/>
          <c:order val="3"/>
          <c:tx>
            <c:strRef>
              <c:f>'региони (2)'!$E$1</c:f>
              <c:strCache>
                <c:ptCount val="1"/>
                <c:pt idx="0">
                  <c:v>М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'региони (2)'!$A$2:$A$29</c:f>
              <c:strCache>
                <c:ptCount val="28"/>
                <c:pt idx="0">
                  <c:v>ЯМБОЛ</c:v>
                </c:pt>
                <c:pt idx="1">
                  <c:v>ТЪРГОВИЩЕ</c:v>
                </c:pt>
                <c:pt idx="2">
                  <c:v>ШУМЕН</c:v>
                </c:pt>
                <c:pt idx="3">
                  <c:v>ПАЗАРДЖИК</c:v>
                </c:pt>
                <c:pt idx="4">
                  <c:v>БЛАГОЕВГРАД</c:v>
                </c:pt>
                <c:pt idx="5">
                  <c:v>КЮСТЕНДИЛ</c:v>
                </c:pt>
                <c:pt idx="6">
                  <c:v>ВЕЛИКО ТЪРНОВО</c:v>
                </c:pt>
                <c:pt idx="7">
                  <c:v>БУРГАС</c:v>
                </c:pt>
                <c:pt idx="8">
                  <c:v>КЪРДЖАЛИ</c:v>
                </c:pt>
                <c:pt idx="9">
                  <c:v>ПЛЕВЕН</c:v>
                </c:pt>
                <c:pt idx="10">
                  <c:v>ВАРНА</c:v>
                </c:pt>
                <c:pt idx="11">
                  <c:v>МОНТАНА</c:v>
                </c:pt>
                <c:pt idx="12">
                  <c:v>ГАБРОВО</c:v>
                </c:pt>
                <c:pt idx="13">
                  <c:v>ВИДИН</c:v>
                </c:pt>
                <c:pt idx="14">
                  <c:v>СИЛИСТРА</c:v>
                </c:pt>
                <c:pt idx="15">
                  <c:v>РАЗГРАД</c:v>
                </c:pt>
                <c:pt idx="16">
                  <c:v>СОФИЯ-ОБЛАСТ</c:v>
                </c:pt>
                <c:pt idx="17">
                  <c:v>РУСЕ</c:v>
                </c:pt>
                <c:pt idx="18">
                  <c:v>СОФИЯ-ГРАД</c:v>
                </c:pt>
                <c:pt idx="19">
                  <c:v>ЛОВЕЧ</c:v>
                </c:pt>
                <c:pt idx="20">
                  <c:v>СЛИВЕН</c:v>
                </c:pt>
                <c:pt idx="21">
                  <c:v>ПЛОВДИВ</c:v>
                </c:pt>
                <c:pt idx="22">
                  <c:v>ХАСКОВО</c:v>
                </c:pt>
                <c:pt idx="23">
                  <c:v>СМОЛЯН</c:v>
                </c:pt>
                <c:pt idx="24">
                  <c:v>СТАРА ЗАГОРА</c:v>
                </c:pt>
                <c:pt idx="25">
                  <c:v>ДОБРИЧ</c:v>
                </c:pt>
                <c:pt idx="26">
                  <c:v>ВРАЦА</c:v>
                </c:pt>
                <c:pt idx="27">
                  <c:v>ПЕРНИК</c:v>
                </c:pt>
              </c:strCache>
            </c:strRef>
          </c:cat>
          <c:val>
            <c:numRef>
              <c:f>'региони (2)'!$E$2:$E$29</c:f>
            </c:numRef>
          </c:val>
          <c:extLst>
            <c:ext xmlns:c16="http://schemas.microsoft.com/office/drawing/2014/chart" uri="{C3380CC4-5D6E-409C-BE32-E72D297353CC}">
              <c16:uniqueId val="{00000003-640B-D64C-8814-F65A4B2FFDE0}"/>
            </c:ext>
          </c:extLst>
        </c:ser>
        <c:ser>
          <c:idx val="4"/>
          <c:order val="4"/>
          <c:tx>
            <c:strRef>
              <c:f>'региони (2)'!$F$1</c:f>
              <c:strCache>
                <c:ptCount val="1"/>
                <c:pt idx="0">
                  <c:v>М 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'региони (2)'!$A$2:$A$29</c:f>
              <c:strCache>
                <c:ptCount val="28"/>
                <c:pt idx="0">
                  <c:v>ЯМБОЛ</c:v>
                </c:pt>
                <c:pt idx="1">
                  <c:v>ТЪРГОВИЩЕ</c:v>
                </c:pt>
                <c:pt idx="2">
                  <c:v>ШУМЕН</c:v>
                </c:pt>
                <c:pt idx="3">
                  <c:v>ПАЗАРДЖИК</c:v>
                </c:pt>
                <c:pt idx="4">
                  <c:v>БЛАГОЕВГРАД</c:v>
                </c:pt>
                <c:pt idx="5">
                  <c:v>КЮСТЕНДИЛ</c:v>
                </c:pt>
                <c:pt idx="6">
                  <c:v>ВЕЛИКО ТЪРНОВО</c:v>
                </c:pt>
                <c:pt idx="7">
                  <c:v>БУРГАС</c:v>
                </c:pt>
                <c:pt idx="8">
                  <c:v>КЪРДЖАЛИ</c:v>
                </c:pt>
                <c:pt idx="9">
                  <c:v>ПЛЕВЕН</c:v>
                </c:pt>
                <c:pt idx="10">
                  <c:v>ВАРНА</c:v>
                </c:pt>
                <c:pt idx="11">
                  <c:v>МОНТАНА</c:v>
                </c:pt>
                <c:pt idx="12">
                  <c:v>ГАБРОВО</c:v>
                </c:pt>
                <c:pt idx="13">
                  <c:v>ВИДИН</c:v>
                </c:pt>
                <c:pt idx="14">
                  <c:v>СИЛИСТРА</c:v>
                </c:pt>
                <c:pt idx="15">
                  <c:v>РАЗГРАД</c:v>
                </c:pt>
                <c:pt idx="16">
                  <c:v>СОФИЯ-ОБЛАСТ</c:v>
                </c:pt>
                <c:pt idx="17">
                  <c:v>РУСЕ</c:v>
                </c:pt>
                <c:pt idx="18">
                  <c:v>СОФИЯ-ГРАД</c:v>
                </c:pt>
                <c:pt idx="19">
                  <c:v>ЛОВЕЧ</c:v>
                </c:pt>
                <c:pt idx="20">
                  <c:v>СЛИВЕН</c:v>
                </c:pt>
                <c:pt idx="21">
                  <c:v>ПЛОВДИВ</c:v>
                </c:pt>
                <c:pt idx="22">
                  <c:v>ХАСКОВО</c:v>
                </c:pt>
                <c:pt idx="23">
                  <c:v>СМОЛЯН</c:v>
                </c:pt>
                <c:pt idx="24">
                  <c:v>СТАРА ЗАГОРА</c:v>
                </c:pt>
                <c:pt idx="25">
                  <c:v>ДОБРИЧ</c:v>
                </c:pt>
                <c:pt idx="26">
                  <c:v>ВРАЦА</c:v>
                </c:pt>
                <c:pt idx="27">
                  <c:v>ПЕРНИК</c:v>
                </c:pt>
              </c:strCache>
            </c:strRef>
          </c:cat>
          <c:val>
            <c:numRef>
              <c:f>'региони (2)'!$F$2:$F$29</c:f>
            </c:numRef>
          </c:val>
          <c:extLst>
            <c:ext xmlns:c16="http://schemas.microsoft.com/office/drawing/2014/chart" uri="{C3380CC4-5D6E-409C-BE32-E72D297353CC}">
              <c16:uniqueId val="{00000004-640B-D64C-8814-F65A4B2FFDE0}"/>
            </c:ext>
          </c:extLst>
        </c:ser>
        <c:ser>
          <c:idx val="5"/>
          <c:order val="5"/>
          <c:tx>
            <c:strRef>
              <c:f>'региони (2)'!$G$1</c:f>
              <c:strCache>
                <c:ptCount val="1"/>
                <c:pt idx="0">
                  <c:v>М разлика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'региони (2)'!$A$2:$A$29</c:f>
              <c:strCache>
                <c:ptCount val="28"/>
                <c:pt idx="0">
                  <c:v>ЯМБОЛ</c:v>
                </c:pt>
                <c:pt idx="1">
                  <c:v>ТЪРГОВИЩЕ</c:v>
                </c:pt>
                <c:pt idx="2">
                  <c:v>ШУМЕН</c:v>
                </c:pt>
                <c:pt idx="3">
                  <c:v>ПАЗАРДЖИК</c:v>
                </c:pt>
                <c:pt idx="4">
                  <c:v>БЛАГОЕВГРАД</c:v>
                </c:pt>
                <c:pt idx="5">
                  <c:v>КЮСТЕНДИЛ</c:v>
                </c:pt>
                <c:pt idx="6">
                  <c:v>ВЕЛИКО ТЪРНОВО</c:v>
                </c:pt>
                <c:pt idx="7">
                  <c:v>БУРГАС</c:v>
                </c:pt>
                <c:pt idx="8">
                  <c:v>КЪРДЖАЛИ</c:v>
                </c:pt>
                <c:pt idx="9">
                  <c:v>ПЛЕВЕН</c:v>
                </c:pt>
                <c:pt idx="10">
                  <c:v>ВАРНА</c:v>
                </c:pt>
                <c:pt idx="11">
                  <c:v>МОНТАНА</c:v>
                </c:pt>
                <c:pt idx="12">
                  <c:v>ГАБРОВО</c:v>
                </c:pt>
                <c:pt idx="13">
                  <c:v>ВИДИН</c:v>
                </c:pt>
                <c:pt idx="14">
                  <c:v>СИЛИСТРА</c:v>
                </c:pt>
                <c:pt idx="15">
                  <c:v>РАЗГРАД</c:v>
                </c:pt>
                <c:pt idx="16">
                  <c:v>СОФИЯ-ОБЛАСТ</c:v>
                </c:pt>
                <c:pt idx="17">
                  <c:v>РУСЕ</c:v>
                </c:pt>
                <c:pt idx="18">
                  <c:v>СОФИЯ-ГРАД</c:v>
                </c:pt>
                <c:pt idx="19">
                  <c:v>ЛОВЕЧ</c:v>
                </c:pt>
                <c:pt idx="20">
                  <c:v>СЛИВЕН</c:v>
                </c:pt>
                <c:pt idx="21">
                  <c:v>ПЛОВДИВ</c:v>
                </c:pt>
                <c:pt idx="22">
                  <c:v>ХАСКОВО</c:v>
                </c:pt>
                <c:pt idx="23">
                  <c:v>СМОЛЯН</c:v>
                </c:pt>
                <c:pt idx="24">
                  <c:v>СТАРА ЗАГОРА</c:v>
                </c:pt>
                <c:pt idx="25">
                  <c:v>ДОБРИЧ</c:v>
                </c:pt>
                <c:pt idx="26">
                  <c:v>ВРАЦА</c:v>
                </c:pt>
                <c:pt idx="27">
                  <c:v>ПЕРНИК</c:v>
                </c:pt>
              </c:strCache>
            </c:strRef>
          </c:cat>
          <c:val>
            <c:numRef>
              <c:f>'региони (2)'!$G$2:$G$29</c:f>
              <c:numCache>
                <c:formatCode>#,##0.00</c:formatCode>
                <c:ptCount val="28"/>
                <c:pt idx="0">
                  <c:v>9.59</c:v>
                </c:pt>
                <c:pt idx="1">
                  <c:v>10.030000000000001</c:v>
                </c:pt>
                <c:pt idx="2">
                  <c:v>8.9399999999999977</c:v>
                </c:pt>
                <c:pt idx="3">
                  <c:v>7.990000000000002</c:v>
                </c:pt>
                <c:pt idx="4">
                  <c:v>7.8000000000000043</c:v>
                </c:pt>
                <c:pt idx="5">
                  <c:v>7.48</c:v>
                </c:pt>
                <c:pt idx="6">
                  <c:v>8.11</c:v>
                </c:pt>
                <c:pt idx="7">
                  <c:v>8.14</c:v>
                </c:pt>
                <c:pt idx="8">
                  <c:v>7.4499999999999957</c:v>
                </c:pt>
                <c:pt idx="9">
                  <c:v>8.2700000000000031</c:v>
                </c:pt>
                <c:pt idx="10">
                  <c:v>8.7100000000000009</c:v>
                </c:pt>
                <c:pt idx="11">
                  <c:v>7.5100000000000016</c:v>
                </c:pt>
                <c:pt idx="12">
                  <c:v>7.2600000000000051</c:v>
                </c:pt>
                <c:pt idx="13">
                  <c:v>5.8500000000000014</c:v>
                </c:pt>
                <c:pt idx="14">
                  <c:v>7.41</c:v>
                </c:pt>
                <c:pt idx="15">
                  <c:v>8.0399999999999991</c:v>
                </c:pt>
                <c:pt idx="16">
                  <c:v>6.7800000000000011</c:v>
                </c:pt>
                <c:pt idx="17">
                  <c:v>6.75</c:v>
                </c:pt>
                <c:pt idx="18">
                  <c:v>8.1199999999999974</c:v>
                </c:pt>
                <c:pt idx="19">
                  <c:v>7.41</c:v>
                </c:pt>
                <c:pt idx="20">
                  <c:v>6.4499999999999993</c:v>
                </c:pt>
                <c:pt idx="21">
                  <c:v>7.2800000000000011</c:v>
                </c:pt>
                <c:pt idx="22">
                  <c:v>5.360000000000003</c:v>
                </c:pt>
                <c:pt idx="23">
                  <c:v>6.6999999999999957</c:v>
                </c:pt>
                <c:pt idx="24">
                  <c:v>5.68</c:v>
                </c:pt>
                <c:pt idx="25">
                  <c:v>4.82</c:v>
                </c:pt>
                <c:pt idx="26">
                  <c:v>4.7299999999999969</c:v>
                </c:pt>
                <c:pt idx="27">
                  <c:v>6.4599999999999973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0B-D64C-8814-F65A4B2FF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05916608"/>
        <c:axId val="1535071520"/>
      </c:barChart>
      <c:catAx>
        <c:axId val="150591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35071520"/>
        <c:crosses val="autoZero"/>
        <c:auto val="1"/>
        <c:lblAlgn val="ctr"/>
        <c:lblOffset val="100"/>
        <c:noMultiLvlLbl val="0"/>
      </c:catAx>
      <c:valAx>
        <c:axId val="153507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0591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0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3987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19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09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1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32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1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7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9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9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6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7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6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657C-96D0-909F-302E-925B16060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i="1" dirty="0">
                <a:solidFill>
                  <a:srgbClr val="002060"/>
                </a:solidFill>
              </a:rPr>
              <a:t>РЕЗУЛТАТИ ОТ НВО В КРАЯ НА 7. КЛАС</a:t>
            </a:r>
            <a:endParaRPr lang="en-BG" b="1" i="1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57D7D-28C6-8E44-36FF-61EEB3D28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9965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bg-BG" sz="2800" i="1" dirty="0">
                <a:solidFill>
                  <a:srgbClr val="002060"/>
                </a:solidFill>
              </a:rPr>
              <a:t>ЮЛИ 2024</a:t>
            </a:r>
            <a:endParaRPr lang="en-BG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9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16B3-3A15-1A16-AE17-8C7253C9D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758247" cy="1015504"/>
          </a:xfrm>
        </p:spPr>
        <p:txBody>
          <a:bodyPr>
            <a:normAutofit/>
          </a:bodyPr>
          <a:lstStyle/>
          <a:p>
            <a:pPr algn="ctr"/>
            <a:r>
              <a:rPr lang="bg-BG" sz="2800" b="1" i="1" dirty="0">
                <a:solidFill>
                  <a:srgbClr val="002060"/>
                </a:solidFill>
              </a:rPr>
              <a:t>РЕЗУЛТАТИТЕ В ТРИ ПОРЕДНИ ГОДИНИ</a:t>
            </a:r>
            <a:endParaRPr lang="en-BG" sz="2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4496E6-4C9F-5ABF-6B70-24BA0BDCC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69458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483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DBAC9-39AB-41A6-8330-F9B236A3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630" y="334370"/>
            <a:ext cx="8775660" cy="481359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2060"/>
                </a:solidFill>
              </a:rPr>
              <a:t>ИЗПИТЪТ ПО БЕЛ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711A-67BB-414C-85C5-6FE624B71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047" y="1320421"/>
            <a:ext cx="10699846" cy="481766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75%</a:t>
            </a:r>
            <a: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 седмокласниците се </a:t>
            </a:r>
            <a:r>
              <a:rPr lang="bg-BG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справят успешно</a:t>
            </a:r>
            <a: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със задачите за </a:t>
            </a:r>
            <a:r>
              <a:rPr lang="bg-BG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четене с разбиране</a:t>
            </a:r>
            <a: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като показват умения да извличат информация от два източника, които може да се разглеждат и в личен, и в социален контекст.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Задачата (16. зад.), свързана с конкретна комуникативна ситуация, е </a:t>
            </a:r>
            <a: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 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най-успешно решените –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84% 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дават верен отговор. 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Близо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 седмокласниците се справят с езиковите задачи с избираем отговор, а под 40% успешно решават езиковите задачи със свободни отговори. Очевидно е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затруднението на учениците да прилагат на практика получените  знания.</a:t>
            </a:r>
            <a:endParaRPr lang="bg-BG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задачата за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редактиране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средният брой точки е 8 т. (от общо 14 т.). Учениците се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затрудняват да откриват и поправят някои правописни грешки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(правопис на представки, струпване на съгласни, пропускане на краесловно </a:t>
            </a:r>
            <a:r>
              <a:rPr lang="bg-BG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пунктуационни грешки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(в сложното съчинено изречение, при обособяването), както и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грешки при членуването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на имената в зависимост от синтактичната им служба.</a:t>
            </a:r>
            <a:r>
              <a:rPr lang="bg-BG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литературните задачи с избираем отговор с най-висок процент успеваемост –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76%, 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 задачата, която изисква откриване на качества на двама герои от различни произведения. 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Малко над половината ученици обаче са били затруднени при тълкуването на цитат от „Една българка“ от Иван Вазов.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Преразказът показва, че учениците разбират вярно авторовите послания, но срещат трудности при </a:t>
            </a:r>
            <a:r>
              <a:rPr lang="bg-BG" sz="16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преобразуването на пряката реч</a:t>
            </a:r>
            <a:r>
              <a:rPr lang="bg-BG" sz="16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при последователното </a:t>
            </a:r>
            <a:r>
              <a:rPr lang="bg-BG" sz="16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прилагане на </a:t>
            </a:r>
            <a:r>
              <a:rPr lang="bg-BG" sz="1600" b="1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книжовноезиковите</a:t>
            </a:r>
            <a:r>
              <a:rPr lang="bg-BG" sz="16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правила</a:t>
            </a:r>
            <a:r>
              <a:rPr lang="bg-BG" sz="16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bg-BG" sz="1600" dirty="0">
                <a:solidFill>
                  <a:srgbClr val="21252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bg-BG" sz="16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редният брой точки е </a:t>
            </a:r>
            <a:r>
              <a:rPr lang="bg-BG" sz="16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18,85</a:t>
            </a:r>
            <a:r>
              <a:rPr lang="bg-BG" sz="16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(с една точка по-висок в сравнение с миналата година – 17,8 т.) от общо 35</a:t>
            </a:r>
            <a:r>
              <a:rPr lang="bg-BG" sz="14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DBAC9-39AB-41A6-8330-F9B236A3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630" y="334370"/>
            <a:ext cx="8775660" cy="481359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2060"/>
                </a:solidFill>
              </a:rPr>
              <a:t>ИЗПИТЪТ ПО МАТЕМАТИКА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711A-67BB-414C-85C5-6FE624B71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915" y="1760561"/>
            <a:ext cx="9908273" cy="4135272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Повече от 1/3 от задачите са представени в реален житейски контекст. 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най-висока успеваемост е зад. 3 –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77,29%, 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което показва, че седмокласниците са придобили умения да работят с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тъждествено равни изрази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Повече от две трети от учениците успешно се справят с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вероятности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всеки двама от трима умеят да намират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корен на уравнение 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да прилагат наученото за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неравенства в триъгълник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Близо половината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извличат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информация от диаграма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решават задачи за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смеси и 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отношения.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задачите с избираем отговор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най-трудна 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 е оказала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зад. 16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която е свързана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моделиране на житейска ситуация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Макар и върху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втората част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да са работили средно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над 60 % от учениците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със задачата за работа (зад. 22) се е справил успешно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всеки трети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 тях, а с геометричната задача – </a:t>
            </a:r>
            <a:r>
              <a:rPr lang="bg-BG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всеки пети</a:t>
            </a:r>
            <a:r>
              <a:rPr lang="bg-BG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Повече от половината от седмокласниците срещат затруднения при използването на математически език (символи, термини и формули), при прилагането на формални процедури за описание и при аргументирането на поставен въпрос или решение по отделните подусловия на задачите със свободен отговор независимо дали се проверяват алгебрични, геометрични знания и умения, или се моделира реална житейска ситуация. </a:t>
            </a:r>
          </a:p>
        </p:txBody>
      </p:sp>
    </p:spTree>
    <p:extLst>
      <p:ext uri="{BB962C8B-B14F-4D97-AF65-F5344CB8AC3E}">
        <p14:creationId xmlns:p14="http://schemas.microsoft.com/office/powerpoint/2010/main" val="183669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A082E-9DFE-F1B8-5C62-EC5735478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695185" cy="747490"/>
          </a:xfrm>
        </p:spPr>
        <p:txBody>
          <a:bodyPr>
            <a:normAutofit/>
          </a:bodyPr>
          <a:lstStyle/>
          <a:p>
            <a:pPr algn="ctr"/>
            <a:r>
              <a:rPr lang="bg-BG" sz="2800" b="1" i="1" dirty="0">
                <a:solidFill>
                  <a:srgbClr val="002060"/>
                </a:solidFill>
              </a:rPr>
              <a:t>РЕЗУЛТАТИТЕ ПО РЕГИОНИ</a:t>
            </a:r>
            <a:endParaRPr lang="en-BG" sz="2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CB3DB4-5B2E-D75F-C15E-5DD59BB51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82766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72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5993-A57E-C4B6-09A6-4B8841A7A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1" y="624110"/>
            <a:ext cx="9692640" cy="899890"/>
          </a:xfrm>
        </p:spPr>
        <p:txBody>
          <a:bodyPr>
            <a:normAutofit/>
          </a:bodyPr>
          <a:lstStyle/>
          <a:p>
            <a:pPr algn="ctr"/>
            <a:r>
              <a:rPr lang="bg-BG" sz="2800" b="1" i="1" dirty="0">
                <a:solidFill>
                  <a:srgbClr val="002060"/>
                </a:solidFill>
              </a:rPr>
              <a:t>НАПРЕДЪКЪТ НА РЕГИОНИТЕ В СРАВНЕНИЕ С 2023 г.</a:t>
            </a:r>
            <a:endParaRPr lang="en-BG" sz="2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0A1A47-B719-EEC0-5EDB-F93F3AAD6F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88962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86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1961-E54B-E5C1-2065-A85A28CA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587806" cy="652897"/>
          </a:xfrm>
        </p:spPr>
        <p:txBody>
          <a:bodyPr>
            <a:normAutofit/>
          </a:bodyPr>
          <a:lstStyle/>
          <a:p>
            <a:pPr algn="ctr"/>
            <a:r>
              <a:rPr lang="bg-BG" sz="2800" b="1" i="1" dirty="0">
                <a:solidFill>
                  <a:srgbClr val="002060"/>
                </a:solidFill>
              </a:rPr>
              <a:t>МАЛКО СТАТИСТИКА</a:t>
            </a:r>
            <a:endParaRPr lang="en-BG" sz="2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7AFAB8-26A9-7282-298E-DFC7634DA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321709"/>
              </p:ext>
            </p:extLst>
          </p:nvPr>
        </p:nvGraphicFramePr>
        <p:xfrm>
          <a:off x="1794897" y="2244763"/>
          <a:ext cx="8987406" cy="361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956">
                  <a:extLst>
                    <a:ext uri="{9D8B030D-6E8A-4147-A177-3AD203B41FA5}">
                      <a16:colId xmlns:a16="http://schemas.microsoft.com/office/drawing/2014/main" val="3861086715"/>
                    </a:ext>
                  </a:extLst>
                </a:gridCol>
                <a:gridCol w="2505225">
                  <a:extLst>
                    <a:ext uri="{9D8B030D-6E8A-4147-A177-3AD203B41FA5}">
                      <a16:colId xmlns:a16="http://schemas.microsoft.com/office/drawing/2014/main" val="1714936865"/>
                    </a:ext>
                  </a:extLst>
                </a:gridCol>
                <a:gridCol w="2505225">
                  <a:extLst>
                    <a:ext uri="{9D8B030D-6E8A-4147-A177-3AD203B41FA5}">
                      <a16:colId xmlns:a16="http://schemas.microsoft.com/office/drawing/2014/main" val="3820655103"/>
                    </a:ext>
                  </a:extLst>
                </a:gridCol>
              </a:tblGrid>
              <a:tr h="515769">
                <a:tc>
                  <a:txBody>
                    <a:bodyPr/>
                    <a:lstStyle/>
                    <a:p>
                      <a:pPr algn="l" fontAlgn="b"/>
                      <a:r>
                        <a:rPr lang="en-BG" sz="2700" u="none" strike="noStrike" dirty="0">
                          <a:effectLst/>
                        </a:rPr>
                        <a:t> 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u="none" strike="noStrike" dirty="0">
                          <a:effectLst/>
                        </a:rPr>
                        <a:t>2023 г.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u="none" strike="noStrike" dirty="0">
                          <a:effectLst/>
                        </a:rPr>
                        <a:t>2024 г.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28570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u="none" strike="noStrike" dirty="0">
                          <a:effectLst/>
                        </a:rPr>
                        <a:t>със 100 т. БЕЛ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13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32537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u="none" strike="noStrike" dirty="0">
                          <a:effectLst/>
                        </a:rPr>
                        <a:t>със 100 т. </a:t>
                      </a:r>
                      <a:r>
                        <a:rPr lang="bg-BG" sz="2700" u="none" strike="noStrike" dirty="0" err="1">
                          <a:effectLst/>
                        </a:rPr>
                        <a:t>М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262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700" u="none" strike="noStrike" dirty="0">
                          <a:effectLst/>
                        </a:rPr>
                        <a:t>137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19858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u="none" strike="noStrike" dirty="0">
                          <a:effectLst/>
                        </a:rPr>
                        <a:t>с 0 т. БЕЛ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1</a:t>
                      </a:r>
                      <a:r>
                        <a:rPr lang="bg-BG" sz="2700" u="none" strike="noStrike" dirty="0">
                          <a:effectLst/>
                        </a:rPr>
                        <a:t>81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180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6933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u="none" strike="noStrike" dirty="0">
                          <a:effectLst/>
                        </a:rPr>
                        <a:t>с 0 т. </a:t>
                      </a:r>
                      <a:r>
                        <a:rPr lang="bg-BG" sz="2700" u="none" strike="noStrike" dirty="0" err="1">
                          <a:effectLst/>
                        </a:rPr>
                        <a:t>М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180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99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32819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u="none" strike="noStrike" dirty="0">
                          <a:effectLst/>
                        </a:rPr>
                        <a:t>със 100 т. БЕЛ и </a:t>
                      </a:r>
                      <a:r>
                        <a:rPr lang="bg-BG" sz="2700" u="none" strike="noStrike" dirty="0" err="1">
                          <a:effectLst/>
                        </a:rPr>
                        <a:t>М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2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700" u="none" strike="noStrike" dirty="0">
                          <a:effectLst/>
                        </a:rPr>
                        <a:t>18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88025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u="none" strike="noStrike" dirty="0">
                          <a:effectLst/>
                        </a:rPr>
                        <a:t>с 0 т. БЕЛ и </a:t>
                      </a:r>
                      <a:r>
                        <a:rPr lang="bg-BG" sz="2700" u="none" strike="noStrike" dirty="0" err="1">
                          <a:effectLst/>
                        </a:rPr>
                        <a:t>М</a:t>
                      </a:r>
                      <a:endParaRPr lang="bg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43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G" sz="2700" u="none" strike="noStrike" dirty="0">
                          <a:effectLst/>
                        </a:rPr>
                        <a:t>26</a:t>
                      </a:r>
                      <a:endParaRPr lang="en-BG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455" marR="21455" marT="2145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948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217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{A4F3FFEF-7D8C-5D45-8C56-0D9B386ED59E}tf10001069</Template>
  <TotalTime>278</TotalTime>
  <Words>560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Wisp</vt:lpstr>
      <vt:lpstr>РЕЗУЛТАТИ ОТ НВО В КРАЯ НА 7. КЛАС</vt:lpstr>
      <vt:lpstr>РЕЗУЛТАТИТЕ В ТРИ ПОРЕДНИ ГОДИНИ</vt:lpstr>
      <vt:lpstr>ИЗПИТЪТ ПО БЕЛ</vt:lpstr>
      <vt:lpstr>ИЗПИТЪТ ПО МАТЕМАТИКА</vt:lpstr>
      <vt:lpstr>РЕЗУЛТАТИТЕ ПО РЕГИОНИ</vt:lpstr>
      <vt:lpstr>НАПРЕДЪКЪТ НА РЕГИОНИТЕ В СРАВНЕНИЕ С 2023 г.</vt:lpstr>
      <vt:lpstr>МАЛКО СТАТИСТИКА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РЕЗУЛТАТИ ОТ НВО В КРАЯ НА 7. КЛАС</dc:title>
  <dc:creator>Evgeniya D Kostadinova</dc:creator>
  <cp:lastModifiedBy>Valeri Roev</cp:lastModifiedBy>
  <cp:revision>16</cp:revision>
  <dcterms:created xsi:type="dcterms:W3CDTF">2024-06-29T06:09:27Z</dcterms:created>
  <dcterms:modified xsi:type="dcterms:W3CDTF">2024-07-02T09:42:40Z</dcterms:modified>
</cp:coreProperties>
</file>